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3" r:id="rId4"/>
    <p:sldId id="264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314A9-CD91-4AA9-8CAF-FBFE4A349A37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BF8E2-703E-4C3C-AADC-B726D0FE2E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6638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BF8E2-703E-4C3C-AADC-B726D0FE2E4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496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90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03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608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425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002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897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674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990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647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449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B5AA0-98A6-4CFF-B99E-092EAA429ED9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4E947-4600-4F1C-9BC4-5082357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993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432048"/>
          </a:xfrm>
          <a:solidFill>
            <a:schemeClr val="bg1">
              <a:alpha val="50000"/>
            </a:schemeClr>
          </a:solidFill>
        </p:spPr>
        <p:txBody>
          <a:bodyPr>
            <a:no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Національна металургійна академія </a:t>
            </a: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України</a:t>
            </a:r>
            <a:b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uk-UA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“Теорії</a:t>
            </a: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металургійних процесів і </a:t>
            </a:r>
            <a:r>
              <a:rPr lang="uk-UA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хімії”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7632848" cy="2088232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Студента  </a:t>
            </a:r>
            <a:r>
              <a:rPr lang="uk-UA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МЕ03-14                   </a:t>
            </a:r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Іванова</a:t>
            </a:r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Ігоря</a:t>
            </a:r>
          </a:p>
          <a:p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Керівник роботи                    проф. </a:t>
            </a:r>
            <a:r>
              <a:rPr lang="uk-UA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Камкіна</a:t>
            </a:r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Л.В.</a:t>
            </a:r>
          </a:p>
          <a:p>
            <a:endPara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м. Дніпро   2020</a:t>
            </a:r>
            <a:endPara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55593865"/>
              </p:ext>
            </p:extLst>
          </p:nvPr>
        </p:nvGraphicFramePr>
        <p:xfrm>
          <a:off x="323528" y="188640"/>
          <a:ext cx="1188147" cy="1266006"/>
        </p:xfrm>
        <a:graphic>
          <a:graphicData uri="http://schemas.openxmlformats.org/presentationml/2006/ole">
            <p:oleObj spid="_x0000_s1091" r:id="rId3" imgW="5087160" imgH="5231520" progId="">
              <p:embed/>
            </p:oleObj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55576" y="1772816"/>
            <a:ext cx="7772400" cy="28083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Взаємодія </a:t>
            </a:r>
            <a:r>
              <a:rPr lang="uk-UA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низьковуглецевої</a:t>
            </a:r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електросталі з вогнетривкою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футеровкою ковша при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позапічній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обробці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13" descr="http://i.flamber.ru/files/st7/1358865435/1358866295_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60648"/>
            <a:ext cx="1512168" cy="74855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51720" y="1484784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Випускна робота бакалавра на тему: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89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ВИМОГИ ДО ЯКОСТІ ФЛЮСОВИХ ВАПНЯКІВ</a:t>
            </a:r>
            <a:endParaRPr lang="ru-RU" sz="24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27583" y="1250064"/>
          <a:ext cx="7560841" cy="1962912"/>
        </p:xfrm>
        <a:graphic>
          <a:graphicData uri="http://schemas.openxmlformats.org/drawingml/2006/table">
            <a:tbl>
              <a:tblPr/>
              <a:tblGrid>
                <a:gridCol w="1584178"/>
                <a:gridCol w="930558"/>
                <a:gridCol w="827156"/>
                <a:gridCol w="827156"/>
                <a:gridCol w="827156"/>
                <a:gridCol w="827156"/>
                <a:gridCol w="827156"/>
                <a:gridCol w="910325"/>
              </a:tblGrid>
              <a:tr h="12827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Технологічний сорт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Масова частка компонентів, що оцінюються, 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вапняку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Cа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MgO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</a:t>
                      </a: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en-US" sz="16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1600" b="1" baseline="-25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600" b="1" baseline="-25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менше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більше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1с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Ф-1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2с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Ф-2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1с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С-1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2с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С-1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9512" y="3557915"/>
            <a:ext cx="896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dirty="0" smtClean="0"/>
              <a:t>Загальні показники якості флюсів.</a:t>
            </a:r>
          </a:p>
          <a:p>
            <a:r>
              <a:rPr lang="uk-UA" sz="1400" b="1" dirty="0" smtClean="0"/>
              <a:t>Основні оціночні показники: </a:t>
            </a:r>
            <a:r>
              <a:rPr lang="en-US" sz="1400" dirty="0" err="1" smtClean="0">
                <a:latin typeface="Times New Roman"/>
                <a:ea typeface="Calibri"/>
              </a:rPr>
              <a:t>SiO</a:t>
            </a:r>
            <a:r>
              <a:rPr lang="uk-UA" sz="1400" baseline="-25000" dirty="0" smtClean="0">
                <a:latin typeface="Times New Roman"/>
                <a:ea typeface="Calibri"/>
              </a:rPr>
              <a:t>2</a:t>
            </a:r>
            <a:r>
              <a:rPr lang="uk-UA" sz="1400" dirty="0" smtClean="0">
                <a:latin typeface="Times New Roman"/>
                <a:ea typeface="Calibri"/>
              </a:rPr>
              <a:t>; </a:t>
            </a:r>
            <a:r>
              <a:rPr lang="en-US" sz="1400" dirty="0" err="1" smtClean="0">
                <a:latin typeface="Times New Roman"/>
                <a:ea typeface="Calibri"/>
              </a:rPr>
              <a:t>CaO</a:t>
            </a:r>
            <a:r>
              <a:rPr lang="uk-UA" sz="1400" dirty="0" smtClean="0">
                <a:latin typeface="Times New Roman"/>
                <a:ea typeface="Calibri"/>
              </a:rPr>
              <a:t>; </a:t>
            </a:r>
            <a:r>
              <a:rPr lang="en-US" sz="1400" dirty="0" err="1" smtClean="0">
                <a:latin typeface="Times New Roman"/>
                <a:ea typeface="Calibri"/>
              </a:rPr>
              <a:t>MgO</a:t>
            </a:r>
            <a:r>
              <a:rPr lang="uk-UA" sz="1400" dirty="0" smtClean="0">
                <a:latin typeface="Times New Roman"/>
                <a:ea typeface="Calibri"/>
              </a:rPr>
              <a:t>; </a:t>
            </a:r>
            <a:r>
              <a:rPr lang="en-US" sz="1400" dirty="0" smtClean="0">
                <a:latin typeface="Times New Roman"/>
                <a:ea typeface="Calibri"/>
              </a:rPr>
              <a:t>R</a:t>
            </a:r>
            <a:r>
              <a:rPr lang="uk-UA" sz="1400" baseline="-25000" dirty="0" smtClean="0">
                <a:latin typeface="Times New Roman"/>
                <a:ea typeface="Calibri"/>
              </a:rPr>
              <a:t>2</a:t>
            </a:r>
            <a:r>
              <a:rPr lang="en-US" sz="1400" dirty="0" smtClean="0">
                <a:latin typeface="Times New Roman"/>
                <a:ea typeface="Calibri"/>
              </a:rPr>
              <a:t>O</a:t>
            </a:r>
            <a:r>
              <a:rPr lang="uk-UA" sz="1400" baseline="-25000" dirty="0" smtClean="0">
                <a:latin typeface="Times New Roman"/>
                <a:ea typeface="Calibri"/>
              </a:rPr>
              <a:t>3</a:t>
            </a:r>
            <a:r>
              <a:rPr lang="uk-UA" sz="1400" dirty="0" smtClean="0">
                <a:latin typeface="Times New Roman"/>
                <a:ea typeface="Calibri"/>
              </a:rPr>
              <a:t>; </a:t>
            </a:r>
            <a:r>
              <a:rPr lang="en-US" sz="1400" dirty="0" smtClean="0">
                <a:latin typeface="Times New Roman"/>
                <a:ea typeface="Calibri"/>
              </a:rPr>
              <a:t>P</a:t>
            </a:r>
            <a:r>
              <a:rPr lang="uk-UA" sz="1400" dirty="0" smtClean="0">
                <a:latin typeface="Times New Roman"/>
                <a:ea typeface="Calibri"/>
              </a:rPr>
              <a:t>; </a:t>
            </a:r>
            <a:r>
              <a:rPr lang="en-US" sz="1400" dirty="0" smtClean="0">
                <a:latin typeface="Times New Roman"/>
                <a:ea typeface="Calibri"/>
              </a:rPr>
              <a:t>S</a:t>
            </a:r>
            <a:r>
              <a:rPr lang="uk-UA" sz="1400" dirty="0" smtClean="0">
                <a:latin typeface="Times New Roman"/>
                <a:ea typeface="Calibri"/>
              </a:rPr>
              <a:t>; </a:t>
            </a:r>
            <a:r>
              <a:rPr lang="en-US" sz="1400" dirty="0" smtClean="0">
                <a:latin typeface="Times New Roman"/>
                <a:ea typeface="Calibri"/>
              </a:rPr>
              <a:t>H</a:t>
            </a:r>
            <a:r>
              <a:rPr lang="uk-UA" sz="1400" baseline="-25000" dirty="0" smtClean="0">
                <a:latin typeface="Times New Roman"/>
                <a:ea typeface="Calibri"/>
              </a:rPr>
              <a:t>2</a:t>
            </a:r>
            <a:r>
              <a:rPr lang="en-US" sz="1400" dirty="0" smtClean="0">
                <a:latin typeface="Times New Roman"/>
                <a:ea typeface="Calibri"/>
              </a:rPr>
              <a:t>O</a:t>
            </a:r>
            <a:r>
              <a:rPr lang="uk-UA" sz="1400" dirty="0" smtClean="0">
                <a:latin typeface="Times New Roman"/>
                <a:ea typeface="Calibri"/>
              </a:rPr>
              <a:t>,</a:t>
            </a:r>
            <a:r>
              <a:rPr lang="en-US" sz="1400" dirty="0" smtClean="0">
                <a:latin typeface="Times New Roman"/>
                <a:ea typeface="Calibri"/>
              </a:rPr>
              <a:t> </a:t>
            </a:r>
            <a:r>
              <a:rPr lang="uk-UA" sz="1400" b="1" dirty="0" smtClean="0"/>
              <a:t> </a:t>
            </a:r>
            <a:r>
              <a:rPr lang="uk-UA" sz="1400" dirty="0" smtClean="0">
                <a:latin typeface="Times New Roman"/>
                <a:ea typeface="Calibri"/>
              </a:rPr>
              <a:t>%.</a:t>
            </a:r>
          </a:p>
          <a:p>
            <a:r>
              <a:rPr lang="uk-UA" sz="1400" dirty="0" smtClean="0">
                <a:latin typeface="Times New Roman"/>
                <a:ea typeface="Calibri"/>
              </a:rPr>
              <a:t>Містити в своєму складі високу концентрацію оксидів магнію (</a:t>
            </a:r>
            <a:r>
              <a:rPr lang="uk-UA" sz="1400" dirty="0" err="1" smtClean="0">
                <a:latin typeface="Times New Roman"/>
                <a:ea typeface="Calibri"/>
              </a:rPr>
              <a:t>МgO</a:t>
            </a:r>
            <a:r>
              <a:rPr lang="uk-UA" sz="1400" dirty="0" smtClean="0">
                <a:latin typeface="Times New Roman"/>
                <a:ea typeface="Calibri"/>
              </a:rPr>
              <a:t> не менше 60%), </a:t>
            </a:r>
            <a:r>
              <a:rPr lang="uk-UA" sz="1400" dirty="0" smtClean="0">
                <a:latin typeface="Times New Roman"/>
                <a:ea typeface="Calibri"/>
                <a:cs typeface="Times New Roman"/>
              </a:rPr>
              <a:t>вміст сірки і фосфору (не більше 0,4% кожного), мінімальний вміст оксидів кремнію (SiO</a:t>
            </a:r>
            <a:r>
              <a:rPr lang="uk-UA" sz="1400" baseline="-250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uk-UA" sz="1400" dirty="0" smtClean="0">
                <a:latin typeface="Times New Roman"/>
                <a:ea typeface="Calibri"/>
                <a:cs typeface="Times New Roman"/>
              </a:rPr>
              <a:t> не більше 5 %) і втрати маси при прожарюванні не більше 5%.</a:t>
            </a:r>
          </a:p>
          <a:p>
            <a:r>
              <a:rPr lang="uk-UA" sz="1400" dirty="0" smtClean="0">
                <a:latin typeface="Times New Roman"/>
                <a:ea typeface="Calibri"/>
              </a:rPr>
              <a:t>Мати міцність не менше 120 кгс/зразок.</a:t>
            </a:r>
          </a:p>
          <a:p>
            <a:r>
              <a:rPr lang="uk-UA" sz="1400" dirty="0" smtClean="0">
                <a:latin typeface="Times New Roman"/>
                <a:ea typeface="Calibri"/>
              </a:rPr>
              <a:t>Розмір шматка флюсу 5-60 мм.</a:t>
            </a:r>
          </a:p>
          <a:p>
            <a:r>
              <a:rPr lang="uk-UA" sz="1400" dirty="0" smtClean="0">
                <a:latin typeface="Times New Roman"/>
                <a:ea typeface="Calibri"/>
              </a:rPr>
              <a:t>Мати мінімальну пористість.</a:t>
            </a:r>
            <a:endParaRPr lang="ru-RU" sz="1400" dirty="0" smtClean="0">
              <a:ea typeface="Calibri"/>
              <a:cs typeface="Times New Roman"/>
            </a:endParaRPr>
          </a:p>
          <a:p>
            <a:endParaRPr lang="uk-UA" sz="1400" dirty="0" smtClean="0">
              <a:latin typeface="Times New Roman"/>
              <a:ea typeface="Calibri"/>
            </a:endParaRPr>
          </a:p>
          <a:p>
            <a:endParaRPr lang="ru-RU" sz="1400" b="1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5661248"/>
            <a:ext cx="8640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Обпалений доломіт: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52-58%;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MgO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30-37%, 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uk-UA" sz="1400" baseline="-25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3,5%, 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0,06%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ппп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5%.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11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78296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КОМПЛЕКСНІ   МАГНЕЗІАЛЬНІ   ФЛЮСИ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504" y="3825335"/>
            <a:ext cx="35283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Хімічний склад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високомагнезіальних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модифікаторів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504" y="4509120"/>
          <a:ext cx="3492000" cy="2010903"/>
        </p:xfrm>
        <a:graphic>
          <a:graphicData uri="http://schemas.openxmlformats.org/drawingml/2006/table">
            <a:tbl>
              <a:tblPr/>
              <a:tblGrid>
                <a:gridCol w="684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34899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Марка флюсу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MgO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uk-UA" sz="12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uk-UA" sz="12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SiO</a:t>
                      </a:r>
                      <a:r>
                        <a:rPr lang="uk-UA" sz="12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п.п.п.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6-8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ФМБУЖ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ФОМИ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12-22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Компакт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&gt;50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8-12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&lt;45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МГФ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716016" y="3861048"/>
            <a:ext cx="37097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/>
              <a:t>Мінералогічний склад магнезіальних флюсів</a:t>
            </a:r>
            <a:endParaRPr lang="ru-RU" sz="14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852360" y="4221088"/>
          <a:ext cx="5112128" cy="2576322"/>
        </p:xfrm>
        <a:graphic>
          <a:graphicData uri="http://schemas.openxmlformats.org/drawingml/2006/table">
            <a:tbl>
              <a:tblPr/>
              <a:tblGrid>
                <a:gridCol w="1152128"/>
                <a:gridCol w="792000"/>
                <a:gridCol w="792000"/>
                <a:gridCol w="792000"/>
                <a:gridCol w="792000"/>
                <a:gridCol w="792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Мінералогічні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фази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 флюсів, %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ФОМ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ФОМИ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ФМБУЖ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МГФ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Компакт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періклаз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93-94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45-50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74-75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55-63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49-52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вапно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10-20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браунмілєрит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7-10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ферити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5 - 10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мервініт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3-5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монтічеліт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1-2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магнезіоферит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5-10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алюмосилікати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5-11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доломіт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3-5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магнезіт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30-35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вуглець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6-8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2-10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7-10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алюміній мет.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691680" y="1988840"/>
            <a:ext cx="16005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/>
              <a:t>Флюс марки </a:t>
            </a:r>
            <a:r>
              <a:rPr lang="uk-UA" sz="1400" b="1" dirty="0" err="1" smtClean="0"/>
              <a:t>ФОМ</a:t>
            </a:r>
            <a:endParaRPr lang="ru-RU" sz="1400" b="1" dirty="0"/>
          </a:p>
        </p:txBody>
      </p:sp>
      <p:pic>
        <p:nvPicPr>
          <p:cNvPr id="14" name="Рисунок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48680"/>
            <a:ext cx="2160240" cy="143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3563888" y="1988840"/>
            <a:ext cx="18229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/>
              <a:t>Флюс марки ФМБУЖ</a:t>
            </a:r>
            <a:endParaRPr lang="ru-RU" sz="1400" b="1" dirty="0"/>
          </a:p>
        </p:txBody>
      </p:sp>
      <p:pic>
        <p:nvPicPr>
          <p:cNvPr id="16" name="Рисунок 1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48680"/>
            <a:ext cx="187220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5652120" y="1988840"/>
            <a:ext cx="18576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/>
              <a:t>Флюс марки </a:t>
            </a:r>
            <a:r>
              <a:rPr lang="uk-UA" sz="1400" b="1" dirty="0" err="1" smtClean="0"/>
              <a:t>Компакт</a:t>
            </a:r>
            <a:endParaRPr lang="ru-RU" sz="1400" b="1" dirty="0"/>
          </a:p>
        </p:txBody>
      </p:sp>
      <p:pic>
        <p:nvPicPr>
          <p:cNvPr id="18" name="Рисунок 1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08069" y="2348880"/>
            <a:ext cx="18002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259632" y="2924944"/>
            <a:ext cx="15484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/>
              <a:t>Флюс марки </a:t>
            </a:r>
            <a:r>
              <a:rPr lang="uk-UA" sz="1400" b="1" dirty="0" err="1" smtClean="0"/>
              <a:t>МГФ</a:t>
            </a:r>
            <a:endParaRPr lang="ru-RU" sz="1400" b="1" dirty="0"/>
          </a:p>
        </p:txBody>
      </p:sp>
      <p:pic>
        <p:nvPicPr>
          <p:cNvPr id="20" name="Рисунок 19" descr="ANd9GcSy8109tMs1QwjPjB8v9K5mulzMHppWOd7FuJAzPTxdorlh3fGvEw"/>
          <p:cNvPicPr/>
          <p:nvPr/>
        </p:nvPicPr>
        <p:blipFill>
          <a:blip r:embed="rId6" cstate="print"/>
          <a:srcRect l="27997" t="12534" r="20488" b="27301"/>
          <a:stretch>
            <a:fillRect/>
          </a:stretch>
        </p:blipFill>
        <p:spPr bwMode="auto">
          <a:xfrm>
            <a:off x="4896301" y="2348880"/>
            <a:ext cx="1545897" cy="137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6408469" y="2996952"/>
            <a:ext cx="17175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/>
              <a:t>Флюс марки ФОМИ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540" y="1196752"/>
            <a:ext cx="519973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83568" y="18864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ЗМІНА ДИНАМІЧНОЇ В'ЯЗКОСТІ ШЛАКУ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СПІВВІДНОШЕННЯ (%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b="1" baseline="-25000" dirty="0" smtClean="0">
                <a:latin typeface="Times New Roman" pitchFamily="18" charset="0"/>
                <a:cs typeface="Times New Roman" pitchFamily="18" charset="0"/>
              </a:rPr>
              <a:t>факт.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/(%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b="1" baseline="-25000" dirty="0" smtClean="0">
                <a:latin typeface="Times New Roman" pitchFamily="18" charset="0"/>
                <a:cs typeface="Times New Roman" pitchFamily="18" charset="0"/>
              </a:rPr>
              <a:t>нас.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І ТЕМПЕРАТУРИ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[25]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12776"/>
            <a:ext cx="7272808" cy="372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115616" y="724634"/>
            <a:ext cx="70469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СТІЙКІСТЬ  РОБОЧОЇ   ФУТЕРОВКИ   ПОДУ    ДСП-100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 даними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заводу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Інтерпайп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Сталь 2016 року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 rot="10800000" flipV="1">
            <a:off x="1764703" y="5403994"/>
            <a:ext cx="712777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середня стійкість робочої футеровки подин ДСП-100 при штатній технології виплавки; </a:t>
            </a: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782580" y="5661248"/>
            <a:ext cx="6966899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стійкість робочої футеровки подини ДСП-100 при використанні ФОМИ</a:t>
            </a: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979713" y="5733256"/>
            <a:ext cx="288032" cy="137626"/>
          </a:xfrm>
          <a:prstGeom prst="rect">
            <a:avLst/>
          </a:prstGeom>
          <a:solidFill>
            <a:srgbClr val="943634"/>
          </a:soli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979712" y="5445224"/>
            <a:ext cx="267248" cy="194246"/>
          </a:xfrm>
          <a:prstGeom prst="rect">
            <a:avLst/>
          </a:prstGeom>
          <a:solidFill>
            <a:srgbClr val="0070C0"/>
          </a:soli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/>
          </a:p>
        </p:txBody>
      </p:sp>
    </p:spTree>
    <p:extLst>
      <p:ext uri="{BB962C8B-B14F-4D97-AF65-F5344CB8AC3E}">
        <p14:creationId xmlns="" xmlns:p14="http://schemas.microsoft.com/office/powerpoint/2010/main" val="33879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427</Words>
  <Application>Microsoft Office PowerPoint</Application>
  <PresentationFormat>Экран (4:3)</PresentationFormat>
  <Paragraphs>190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Національна металургійна академія України Кафедра “Теорії металургійних процесів і хімії” </vt:lpstr>
      <vt:lpstr>ВИМОГИ ДО ЯКОСТІ ФЛЮСОВИХ ВАПНЯКІВ</vt:lpstr>
      <vt:lpstr>КОМПЛЕКСНІ   МАГНЕЗІАЛЬНІ   ФЛЮСИ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металургійна академія України</dc:title>
  <dc:creator>Microsoft Office</dc:creator>
  <cp:lastModifiedBy>Яна</cp:lastModifiedBy>
  <cp:revision>80</cp:revision>
  <dcterms:created xsi:type="dcterms:W3CDTF">2016-06-16T11:02:18Z</dcterms:created>
  <dcterms:modified xsi:type="dcterms:W3CDTF">2020-01-13T13:08:45Z</dcterms:modified>
</cp:coreProperties>
</file>